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57" r:id="rId4"/>
    <p:sldId id="260" r:id="rId5"/>
    <p:sldId id="259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61" autoAdjust="0"/>
    <p:restoredTop sz="94660"/>
  </p:normalViewPr>
  <p:slideViewPr>
    <p:cSldViewPr snapToGrid="0">
      <p:cViewPr varScale="1">
        <p:scale>
          <a:sx n="91" d="100"/>
          <a:sy n="91" d="100"/>
        </p:scale>
        <p:origin x="-54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D0D6-200C-485D-A6B0-EC3D9FA9C088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E7475-F7F2-4CF5-86FC-CA872C5059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0294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D0D6-200C-485D-A6B0-EC3D9FA9C088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E7475-F7F2-4CF5-86FC-CA872C5059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2412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D0D6-200C-485D-A6B0-EC3D9FA9C088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E7475-F7F2-4CF5-86FC-CA872C5059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0082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D0D6-200C-485D-A6B0-EC3D9FA9C088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E7475-F7F2-4CF5-86FC-CA872C5059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638393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D0D6-200C-485D-A6B0-EC3D9FA9C088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E7475-F7F2-4CF5-86FC-CA872C5059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83587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D0D6-200C-485D-A6B0-EC3D9FA9C088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E7475-F7F2-4CF5-86FC-CA872C5059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9518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D0D6-200C-485D-A6B0-EC3D9FA9C088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E7475-F7F2-4CF5-86FC-CA872C5059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69324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D0D6-200C-485D-A6B0-EC3D9FA9C088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E7475-F7F2-4CF5-86FC-CA872C5059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3130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D0D6-200C-485D-A6B0-EC3D9FA9C088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E7475-F7F2-4CF5-86FC-CA872C5059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3291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D0D6-200C-485D-A6B0-EC3D9FA9C088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E7475-F7F2-4CF5-86FC-CA872C5059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2061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D0D6-200C-485D-A6B0-EC3D9FA9C088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E7475-F7F2-4CF5-86FC-CA872C5059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8314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D0D6-200C-485D-A6B0-EC3D9FA9C088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E7475-F7F2-4CF5-86FC-CA872C5059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7555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D0D6-200C-485D-A6B0-EC3D9FA9C088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E7475-F7F2-4CF5-86FC-CA872C5059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9625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D0D6-200C-485D-A6B0-EC3D9FA9C088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E7475-F7F2-4CF5-86FC-CA872C5059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5247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D0D6-200C-485D-A6B0-EC3D9FA9C088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E7475-F7F2-4CF5-86FC-CA872C5059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17988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D0D6-200C-485D-A6B0-EC3D9FA9C088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E7475-F7F2-4CF5-86FC-CA872C5059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32432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D0D6-200C-485D-A6B0-EC3D9FA9C088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E7475-F7F2-4CF5-86FC-CA872C5059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7652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AF1D0D6-200C-485D-A6B0-EC3D9FA9C088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E7475-F7F2-4CF5-86FC-CA872C5059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77196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http://ds17.omsk.obr55.ru/files/2018/08/066d8322e1a22bc16a15a91fa96c998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86000" y="411481"/>
            <a:ext cx="6858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t-RU" sz="28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tt-RU" sz="28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Авторское методическое пособие:</a:t>
            </a:r>
          </a:p>
          <a:p>
            <a:pPr algn="ctr"/>
            <a:endParaRPr lang="tt-RU" sz="280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tt-RU" sz="28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Дидактическая игра “Кием-салым” (“Оде</a:t>
            </a:r>
            <a:r>
              <a:rPr lang="ru-RU" sz="28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ж</a:t>
            </a:r>
            <a:r>
              <a:rPr lang="tt-RU" sz="2800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да”)</a:t>
            </a:r>
            <a:endParaRPr lang="ru-RU" sz="2800" b="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5810" y="102870"/>
            <a:ext cx="107556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    </a:t>
            </a:r>
            <a:r>
              <a:rPr lang="ru-RU" b="1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МБДОУ  «Детский сад №7 «Колокольчик» </a:t>
            </a:r>
            <a:r>
              <a:rPr lang="ru-RU" b="1" cap="none" spc="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Бавлинского</a:t>
            </a:r>
            <a:r>
              <a:rPr lang="ru-RU" b="1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муниципального района РТ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983980" y="2967334"/>
            <a:ext cx="277748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t-RU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tt-RU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Авторы пособия:</a:t>
            </a:r>
          </a:p>
          <a:p>
            <a:pPr algn="ctr"/>
            <a:r>
              <a:rPr lang="tt-RU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Хуснетдинова Э.З.</a:t>
            </a:r>
          </a:p>
          <a:p>
            <a:pPr algn="ctr"/>
            <a:r>
              <a:rPr lang="tt-RU" b="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Нургалиева Г.Ф</a:t>
            </a:r>
            <a:r>
              <a:rPr lang="tt-RU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561490" y="3499946"/>
            <a:ext cx="1996965" cy="3480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t-RU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tt-RU" sz="1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ноябрь, 2020г</a:t>
            </a:r>
          </a:p>
          <a:p>
            <a:pPr algn="ctr"/>
            <a:r>
              <a:rPr lang="tt-RU" sz="1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cs typeface="Times New Roman" pitchFamily="18" charset="0"/>
              </a:rPr>
              <a:t>г.Бавлы</a:t>
            </a:r>
            <a:r>
              <a:rPr lang="tt-RU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293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8983980" y="2967334"/>
            <a:ext cx="27774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tt-RU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b="0" cap="none" spc="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03634" y="3244334"/>
            <a:ext cx="184731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tt-RU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tt-RU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0100" y="297181"/>
            <a:ext cx="10172700" cy="56938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000" b="0" cap="none" spc="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ru-RU" sz="2000" b="0" cap="none" spc="0" dirty="0" smtClean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just"/>
            <a:r>
              <a:rPr lang="ru-RU" sz="2400" b="1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Цель: </a:t>
            </a:r>
            <a:r>
              <a:rPr lang="ru-RU" sz="200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Систематизировать знания детей об одежде, </a:t>
            </a:r>
            <a:r>
              <a:rPr lang="ru-RU" sz="2000" cap="none" spc="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обуве</a:t>
            </a:r>
            <a:r>
              <a:rPr lang="ru-RU" sz="200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Познакомить детей со свойствами, качествами ткани, видами одежды, обуви. Закрепить названия цветов, навыки завязывания шнурков, застегивания пуговиц, навык работы с липучками. Развивать мелкую моторику рук, воспитывать бережное отношение. Активизировать словарный запас детей, учить отвечать на заданные </a:t>
            </a:r>
            <a:r>
              <a:rPr lang="ru-RU" sz="2000" cap="none" spc="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вопросы.</a:t>
            </a:r>
            <a:r>
              <a:rPr lang="ru-RU" sz="200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Развивать</a:t>
            </a:r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мыслительную активность детей. </a:t>
            </a:r>
          </a:p>
          <a:p>
            <a:pPr algn="just"/>
            <a:r>
              <a:rPr lang="ru-RU" sz="2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Продолжать знакомить с татарской национальной одеждой, повторить татарские орнаменты. Закрепить название цвета.</a:t>
            </a:r>
          </a:p>
          <a:p>
            <a:pPr algn="just"/>
            <a:r>
              <a:rPr lang="ru-RU" sz="200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  Учить составлять сложносочиненные предложения, называя основные виды одежды, кто ее шьет, из чего; обувь и ее виды. Знакомство с профессией «швея». Продолжать знакомить детей со значением слов «платье, куртка, брюки, сапоги, а так же знакомить с понятием «художник-модельер», эскиз, закройщик, портной. Воспитывать уважение к труду людей которые создают </a:t>
            </a:r>
            <a:r>
              <a:rPr lang="ru-RU" sz="2000" cap="none" spc="0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ишьют</a:t>
            </a:r>
            <a:r>
              <a:rPr lang="ru-RU" sz="2000" cap="none" spc="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одежду. Развивать эстетический вкус, память, воображение.</a:t>
            </a:r>
            <a:endParaRPr lang="ru-RU" sz="2000" cap="none" spc="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416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/>
            </a:r>
            <a:br>
              <a:rPr lang="ru-RU" sz="2400" dirty="0">
                <a:solidFill>
                  <a:schemeClr val="bg1"/>
                </a:solidFill>
              </a:rPr>
            </a:br>
            <a:r>
              <a:rPr lang="ru-RU" sz="2400" dirty="0" smtClean="0">
                <a:solidFill>
                  <a:schemeClr val="bg1"/>
                </a:solidFill>
              </a:rPr>
              <a:t/>
            </a:r>
            <a:br>
              <a:rPr lang="ru-RU" sz="2400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Эта игра </a:t>
            </a:r>
            <a:r>
              <a:rPr lang="ru-RU" sz="2000" dirty="0" smtClean="0">
                <a:solidFill>
                  <a:schemeClr val="bg1"/>
                </a:solidFill>
              </a:rPr>
              <a:t>предназначена в старших группах русскоязычным детям. А так же можно предложить эту игру для татаро-язычных детей. Игра развивает логику, внимательность, </a:t>
            </a:r>
            <a:r>
              <a:rPr lang="ru-RU" sz="2000" dirty="0">
                <a:solidFill>
                  <a:schemeClr val="bg1"/>
                </a:solidFill>
              </a:rPr>
              <a:t>м</a:t>
            </a:r>
            <a:r>
              <a:rPr lang="ru-RU" sz="2000" dirty="0" smtClean="0">
                <a:solidFill>
                  <a:schemeClr val="bg1"/>
                </a:solidFill>
              </a:rPr>
              <a:t>елкую моторику пальцев рук, усидчивость, расширяет кругозор ребенка. 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> </a:t>
            </a:r>
            <a:r>
              <a:rPr lang="ru-RU" sz="2000" dirty="0" smtClean="0">
                <a:solidFill>
                  <a:schemeClr val="bg1"/>
                </a:solidFill>
              </a:rPr>
              <a:t>        В процессе игры обращаем внимание детей на цвета, которые он видит, на деталях. 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/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b="1" dirty="0" smtClean="0">
                <a:solidFill>
                  <a:schemeClr val="bg1"/>
                </a:solidFill>
              </a:rPr>
              <a:t>Материалы</a:t>
            </a:r>
            <a:r>
              <a:rPr lang="ru-RU" sz="2000" dirty="0" smtClean="0">
                <a:solidFill>
                  <a:schemeClr val="bg1"/>
                </a:solidFill>
              </a:rPr>
              <a:t>: Вся одежда сделана из </a:t>
            </a:r>
            <a:r>
              <a:rPr lang="ru-RU" sz="2000" dirty="0" err="1" smtClean="0">
                <a:solidFill>
                  <a:schemeClr val="bg1"/>
                </a:solidFill>
              </a:rPr>
              <a:t>дермантина</a:t>
            </a:r>
            <a:r>
              <a:rPr lang="ru-RU" sz="2000" dirty="0" smtClean="0">
                <a:solidFill>
                  <a:schemeClr val="bg1"/>
                </a:solidFill>
              </a:rPr>
              <a:t>. На платье и на сапожках сделаны аппликации из татарских орнаментов, так же понадобились замок, шнуровка, липучка, пуговицы. При шитье использованы основные цвета. 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5996065"/>
            <a:ext cx="8946541" cy="252333"/>
          </a:xfrm>
        </p:spPr>
        <p:txBody>
          <a:bodyPr>
            <a:normAutofit fontScale="62500" lnSpcReduction="20000"/>
          </a:bodyPr>
          <a:lstStyle/>
          <a:p>
            <a:r>
              <a:rPr lang="tt-RU" dirty="0" smtClean="0"/>
              <a:t>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78717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1800" smtClean="0">
                <a:solidFill>
                  <a:schemeClr val="bg1"/>
                </a:solidFill>
              </a:rPr>
              <a:t>. </a:t>
            </a:r>
            <a:r>
              <a:rPr lang="ru-RU" sz="2400" b="1" smtClean="0">
                <a:solidFill>
                  <a:schemeClr val="bg1"/>
                </a:solidFill>
              </a:rPr>
              <a:t>Ход </a:t>
            </a:r>
            <a:r>
              <a:rPr lang="ru-RU" sz="2400" b="1" dirty="0" smtClean="0">
                <a:solidFill>
                  <a:schemeClr val="bg1"/>
                </a:solidFill>
              </a:rPr>
              <a:t>игры: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1800" b="1" dirty="0" smtClean="0">
                <a:solidFill>
                  <a:schemeClr val="bg1"/>
                </a:solidFill>
              </a:rPr>
              <a:t/>
            </a:r>
            <a:br>
              <a:rPr lang="ru-RU" sz="1800" b="1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Воспитатель на стол раскладывает макеты с изображением предметов одежд и обуви, и объясняет задание. Дети подходят и выполняют это задание, называя цвет и название одежды на татарском языке.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      Платье-к</a:t>
            </a:r>
            <a:r>
              <a:rPr lang="tt-RU" sz="2000" dirty="0" smtClean="0">
                <a:solidFill>
                  <a:schemeClr val="bg1"/>
                </a:solidFill>
              </a:rPr>
              <a:t>үлмәк                         Брюки-чалбар</a:t>
            </a:r>
            <a:br>
              <a:rPr lang="tt-RU" sz="2000" dirty="0" smtClean="0">
                <a:solidFill>
                  <a:schemeClr val="bg1"/>
                </a:solidFill>
              </a:rPr>
            </a:br>
            <a:r>
              <a:rPr lang="tt-RU" sz="2000" dirty="0" smtClean="0">
                <a:solidFill>
                  <a:schemeClr val="bg1"/>
                </a:solidFill>
              </a:rPr>
              <a:t>Куртка-куртка                            Сапоги-итек</a:t>
            </a:r>
            <a:r>
              <a:rPr lang="ru-RU" sz="2000" dirty="0" smtClean="0">
                <a:solidFill>
                  <a:schemeClr val="bg1"/>
                </a:solidFill>
              </a:rPr>
              <a:t> 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>
                <a:solidFill>
                  <a:schemeClr val="bg1"/>
                </a:solidFill>
              </a:rPr>
              <a:t/>
            </a:r>
            <a:br>
              <a:rPr lang="ru-RU" sz="2000" dirty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Предложить ребенку выполнить действия например: 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«одевай-</a:t>
            </a:r>
            <a:r>
              <a:rPr lang="ru-RU" sz="2000" dirty="0" err="1" smtClean="0">
                <a:solidFill>
                  <a:schemeClr val="bg1"/>
                </a:solidFill>
              </a:rPr>
              <a:t>ки</a:t>
            </a:r>
            <a:r>
              <a:rPr lang="ru-RU" sz="2000" dirty="0" smtClean="0">
                <a:solidFill>
                  <a:schemeClr val="bg1"/>
                </a:solidFill>
              </a:rPr>
              <a:t>»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«сними-сал»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(диалогическая речь между воспитателем и ребенком)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/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Воспитатель:- Кил </a:t>
            </a:r>
            <a:r>
              <a:rPr lang="ru-RU" sz="2000" dirty="0" err="1" smtClean="0">
                <a:solidFill>
                  <a:schemeClr val="bg1"/>
                </a:solidFill>
              </a:rPr>
              <a:t>монда</a:t>
            </a:r>
            <a:r>
              <a:rPr lang="ru-RU" sz="2000" dirty="0" smtClean="0">
                <a:solidFill>
                  <a:schemeClr val="bg1"/>
                </a:solidFill>
              </a:rPr>
              <a:t>, </a:t>
            </a:r>
            <a:r>
              <a:rPr lang="ru-RU" sz="2000" dirty="0" err="1" smtClean="0">
                <a:solidFill>
                  <a:schemeClr val="bg1"/>
                </a:solidFill>
              </a:rPr>
              <a:t>Анур</a:t>
            </a:r>
            <a:r>
              <a:rPr lang="ru-RU" sz="2000" dirty="0" smtClean="0">
                <a:solidFill>
                  <a:schemeClr val="bg1"/>
                </a:solidFill>
              </a:rPr>
              <a:t> (ребенок подходит)</a:t>
            </a:r>
            <a:br>
              <a:rPr lang="ru-RU" sz="2000" dirty="0" smtClean="0">
                <a:solidFill>
                  <a:schemeClr val="bg1"/>
                </a:solidFill>
              </a:rPr>
            </a:br>
            <a:r>
              <a:rPr lang="ru-RU" sz="2000" dirty="0" smtClean="0">
                <a:solidFill>
                  <a:schemeClr val="bg1"/>
                </a:solidFill>
              </a:rPr>
              <a:t>Воспитатель: -К</a:t>
            </a:r>
            <a:r>
              <a:rPr lang="tt-RU" sz="2000" dirty="0" smtClean="0">
                <a:solidFill>
                  <a:schemeClr val="bg1"/>
                </a:solidFill>
              </a:rPr>
              <a:t>Үлмәк (итек, чалбар, куртка) ки</a:t>
            </a:r>
            <a:br>
              <a:rPr lang="tt-RU" sz="2000" dirty="0" smtClean="0">
                <a:solidFill>
                  <a:schemeClr val="bg1"/>
                </a:solidFill>
              </a:rPr>
            </a:br>
            <a:r>
              <a:rPr lang="tt-RU" sz="2000" dirty="0">
                <a:solidFill>
                  <a:schemeClr val="bg1"/>
                </a:solidFill>
              </a:rPr>
              <a:t/>
            </a:r>
            <a:br>
              <a:rPr lang="tt-RU" sz="2000" dirty="0">
                <a:solidFill>
                  <a:schemeClr val="bg1"/>
                </a:solidFill>
              </a:rPr>
            </a:br>
            <a:r>
              <a:rPr lang="tt-RU" sz="2000" dirty="0" smtClean="0">
                <a:solidFill>
                  <a:schemeClr val="bg1"/>
                </a:solidFill>
              </a:rPr>
              <a:t>Ребенок подходит, находит соответсвующую одежду называет </a:t>
            </a:r>
            <a:r>
              <a:rPr lang="ru-RU" sz="2000" dirty="0" smtClean="0">
                <a:solidFill>
                  <a:schemeClr val="bg1"/>
                </a:solidFill>
              </a:rPr>
              <a:t>ц</a:t>
            </a:r>
            <a:r>
              <a:rPr lang="tt-RU" sz="2000" dirty="0" smtClean="0">
                <a:solidFill>
                  <a:schemeClr val="bg1"/>
                </a:solidFill>
              </a:rPr>
              <a:t>вет и выполняет задание, например: “застегни пуговицу” и.т.д.</a:t>
            </a:r>
            <a:br>
              <a:rPr lang="tt-RU" sz="2000" dirty="0" smtClean="0">
                <a:solidFill>
                  <a:schemeClr val="bg1"/>
                </a:solidFill>
              </a:rPr>
            </a:b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5996065"/>
            <a:ext cx="8946541" cy="252333"/>
          </a:xfrm>
        </p:spPr>
        <p:txBody>
          <a:bodyPr>
            <a:normAutofit fontScale="62500" lnSpcReduction="20000"/>
          </a:bodyPr>
          <a:lstStyle/>
          <a:p>
            <a:r>
              <a:rPr lang="tt-RU" dirty="0" smtClean="0"/>
              <a:t>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0891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t-RU" sz="4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Дидактическая игра “Кием-салым” (“Оде</a:t>
            </a:r>
            <a:r>
              <a:rPr lang="ru-RU" sz="4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ж</a:t>
            </a:r>
            <a:r>
              <a:rPr lang="tt-RU" sz="4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да”)</a:t>
            </a:r>
            <a:r>
              <a:rPr lang="ru-RU" sz="4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ru-RU" sz="4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Admin\Desktop\авторское пособие\20201120_1407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9503" y="2070538"/>
            <a:ext cx="9007366" cy="41410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2000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t-RU" sz="4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Дидактическая игра “Кием-салым” (“Оде</a:t>
            </a:r>
            <a:r>
              <a:rPr lang="ru-RU" sz="4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ж</a:t>
            </a:r>
            <a:r>
              <a:rPr lang="tt-RU" sz="44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да”)</a:t>
            </a:r>
            <a:r>
              <a:rPr lang="ru-RU" sz="4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/>
            </a:r>
            <a:br>
              <a:rPr lang="ru-RU" sz="4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endParaRPr lang="ru-RU" dirty="0"/>
          </a:p>
        </p:txBody>
      </p:sp>
      <p:pic>
        <p:nvPicPr>
          <p:cNvPr id="4" name="Picture 5" descr="C:\Users\Admin\Desktop\авторское пособие\20201120_1411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924910" y="2806263"/>
            <a:ext cx="4151586" cy="2301766"/>
          </a:xfrm>
          <a:prstGeom prst="rect">
            <a:avLst/>
          </a:prstGeom>
          <a:noFill/>
        </p:spPr>
      </p:pic>
      <p:pic>
        <p:nvPicPr>
          <p:cNvPr id="5" name="Picture 3" descr="C:\Users\Admin\Desktop\авторское пособие\20201120_1408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556375" y="3400943"/>
            <a:ext cx="4194082" cy="2720033"/>
          </a:xfrm>
          <a:prstGeom prst="rect">
            <a:avLst/>
          </a:prstGeom>
          <a:noFill/>
        </p:spPr>
      </p:pic>
      <p:pic>
        <p:nvPicPr>
          <p:cNvPr id="2050" name="Picture 2" descr="C:\Users\Admin\Desktop\авторское пособие\20201120_1411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9038899" y="2921882"/>
            <a:ext cx="4193622" cy="2112579"/>
          </a:xfrm>
          <a:prstGeom prst="rect">
            <a:avLst/>
          </a:prstGeom>
          <a:noFill/>
        </p:spPr>
      </p:pic>
      <p:pic>
        <p:nvPicPr>
          <p:cNvPr id="2051" name="Picture 3" descr="C:\Users\Admin\Desktop\авторское пособие\20201120_1411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6662939" y="3536112"/>
            <a:ext cx="4184355" cy="2459421"/>
          </a:xfrm>
          <a:prstGeom prst="rect">
            <a:avLst/>
          </a:prstGeom>
          <a:noFill/>
        </p:spPr>
      </p:pic>
      <p:pic>
        <p:nvPicPr>
          <p:cNvPr id="9" name="Picture 4" descr="C:\Users\Admin\Desktop\20201120_14075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4174863" y="2824533"/>
            <a:ext cx="4209148" cy="2343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71</TotalTime>
  <Words>223</Words>
  <Application>Microsoft Office PowerPoint</Application>
  <PresentationFormat>Произвольный</PresentationFormat>
  <Paragraphs>60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Ион</vt:lpstr>
      <vt:lpstr>Слайд 1</vt:lpstr>
      <vt:lpstr>Слайд 2</vt:lpstr>
      <vt:lpstr>   Эта игра предназначена в старших группах русскоязычным детям. А так же можно предложить эту игру для татаро-язычных детей. Игра развивает логику, внимательность, мелкую моторику пальцев рук, усидчивость, расширяет кругозор ребенка.           В процессе игры обращаем внимание детей на цвета, которые он видит, на деталях.    Материалы: Вся одежда сделана из дермантина. На платье и на сапожках сделаны аппликации из татарских орнаментов, так же понадобились замок, шнуровка, липучка, пуговицы. При шитье использованы основные цвета.   </vt:lpstr>
      <vt:lpstr>. Ход игры:  Воспитатель на стол раскладывает макеты с изображением предметов одежд и обуви, и объясняет задание. Дети подходят и выполняют это задание, называя цвет и название одежды на татарском языке.       Платье-күлмәк                         Брюки-чалбар Куртка-куртка                            Сапоги-итек   Предложить ребенку выполнить действия например:  «одевай-ки» «сними-сал» (диалогическая речь между воспитателем и ребенком)  Воспитатель:- Кил монда, Анур (ребенок подходит) Воспитатель: -КҮлмәк (итек, чалбар, куртка) ки  Ребенок подходит, находит соответсвующую одежду называет цвет и выполняет задание, например: “застегни пуговицу” и.т.д. </vt:lpstr>
      <vt:lpstr>Дидактическая игра “Кием-салым” (“Одежда”) </vt:lpstr>
      <vt:lpstr>Дидактическая игра “Кием-салым” (“Одежда”)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Дет сад1</dc:creator>
  <cp:lastModifiedBy>Admin</cp:lastModifiedBy>
  <cp:revision>14</cp:revision>
  <dcterms:created xsi:type="dcterms:W3CDTF">2020-11-20T10:21:31Z</dcterms:created>
  <dcterms:modified xsi:type="dcterms:W3CDTF">2020-11-20T12:44:54Z</dcterms:modified>
</cp:coreProperties>
</file>